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16A8-11EB-4F27-BFAC-2BAD9400291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7DD6-7BA3-478C-9783-6C7A4425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16A8-11EB-4F27-BFAC-2BAD9400291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7DD6-7BA3-478C-9783-6C7A4425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5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16A8-11EB-4F27-BFAC-2BAD9400291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7DD6-7BA3-478C-9783-6C7A4425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57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16A8-11EB-4F27-BFAC-2BAD9400291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7DD6-7BA3-478C-9783-6C7A4425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16A8-11EB-4F27-BFAC-2BAD9400291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7DD6-7BA3-478C-9783-6C7A4425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66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16A8-11EB-4F27-BFAC-2BAD9400291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7DD6-7BA3-478C-9783-6C7A4425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88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16A8-11EB-4F27-BFAC-2BAD9400291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7DD6-7BA3-478C-9783-6C7A4425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27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16A8-11EB-4F27-BFAC-2BAD9400291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7DD6-7BA3-478C-9783-6C7A4425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5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16A8-11EB-4F27-BFAC-2BAD9400291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7DD6-7BA3-478C-9783-6C7A4425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33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16A8-11EB-4F27-BFAC-2BAD9400291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7DD6-7BA3-478C-9783-6C7A4425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4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16A8-11EB-4F27-BFAC-2BAD9400291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7DD6-7BA3-478C-9783-6C7A4425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9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C16A8-11EB-4F27-BFAC-2BAD94002912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7DD6-7BA3-478C-9783-6C7A4425C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5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28654" y="3704389"/>
            <a:ext cx="452183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87636"/>
            <a:ext cx="9144000" cy="1163782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Women And Children’s Burn Foundation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June 2022</a:t>
            </a:r>
          </a:p>
        </p:txBody>
      </p:sp>
      <p:pic>
        <p:nvPicPr>
          <p:cNvPr id="1026" name="Picture 2" descr="The national flag of Nigeria is a bicolor of three equal vertical bands of green (hoist), white, and green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229" y="457532"/>
            <a:ext cx="6217516" cy="414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113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71092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this mission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99855"/>
            <a:ext cx="9144000" cy="295794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Fact Find Mission. Consideration of opening up 10</a:t>
            </a:r>
            <a:r>
              <a:rPr lang="en-US" baseline="30000" dirty="0"/>
              <a:t>th</a:t>
            </a:r>
            <a:r>
              <a:rPr lang="en-US" dirty="0"/>
              <a:t> comprehensive burn rehabilitation clinic in Nigeria which currently does not exist in your country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Provide care to Ajiboye Oluwatoyin ( a 2.5 year old child). I believe this child is reflective of the challenges faced by family, patient and care providers. </a:t>
            </a:r>
          </a:p>
        </p:txBody>
      </p:sp>
    </p:spTree>
    <p:extLst>
      <p:ext uri="{BB962C8B-B14F-4D97-AF65-F5344CB8AC3E}">
        <p14:creationId xmlns:p14="http://schemas.microsoft.com/office/powerpoint/2010/main" val="74785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Nigeria?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Largest country in Africa with 200,000 million people</a:t>
            </a:r>
          </a:p>
          <a:p>
            <a:r>
              <a:rPr lang="en-US" dirty="0"/>
              <a:t>Death Rate in LMIC’s: 4.3 per 100,000 people</a:t>
            </a:r>
          </a:p>
          <a:p>
            <a:r>
              <a:rPr lang="en-US" dirty="0"/>
              <a:t>Death Rate in Nigeria: 21.2 per 100,000 due to fires in 2012 among children less than 5 years of age</a:t>
            </a:r>
          </a:p>
          <a:p>
            <a:r>
              <a:rPr lang="en-US" dirty="0"/>
              <a:t>Natural Epidemiology of pediatric burns has not been characterized</a:t>
            </a:r>
          </a:p>
          <a:p>
            <a:r>
              <a:rPr lang="en-US" dirty="0"/>
              <a:t>Primary Causes: Poverty, lack of education/literacy, urbanization, some seasonal implications, kerosene</a:t>
            </a:r>
          </a:p>
          <a:p>
            <a:r>
              <a:rPr lang="en-US" dirty="0"/>
              <a:t>New for IWCBF is the primary role and involvement of traditional healers</a:t>
            </a:r>
          </a:p>
        </p:txBody>
      </p:sp>
    </p:spTree>
    <p:extLst>
      <p:ext uri="{BB962C8B-B14F-4D97-AF65-F5344CB8AC3E}">
        <p14:creationId xmlns:p14="http://schemas.microsoft.com/office/powerpoint/2010/main" val="355563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Burn Epidemiology=Nigerian Burn Epidemiology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Children Under the age of 15</a:t>
            </a:r>
          </a:p>
          <a:p>
            <a:r>
              <a:rPr lang="en-US" dirty="0"/>
              <a:t>Cooking related- hot water, hot oil (40-60%)</a:t>
            </a:r>
          </a:p>
          <a:p>
            <a:r>
              <a:rPr lang="en-US" dirty="0"/>
              <a:t>Flame/Fire (40-60%)</a:t>
            </a:r>
          </a:p>
          <a:p>
            <a:r>
              <a:rPr lang="en-US" dirty="0"/>
              <a:t>Adulterated Kerosene burns- Nigeria (central)</a:t>
            </a:r>
          </a:p>
          <a:p>
            <a:r>
              <a:rPr lang="en-US" dirty="0"/>
              <a:t>Adult Females- Self immolation (northeast-forced marriage)</a:t>
            </a:r>
          </a:p>
          <a:p>
            <a:r>
              <a:rPr lang="en-US" dirty="0"/>
              <a:t>Electrical Burns- Dominican Republic (stealing electricity)</a:t>
            </a:r>
          </a:p>
          <a:p>
            <a:r>
              <a:rPr lang="en-US" dirty="0"/>
              <a:t>Kite Flying (Windy season in Guatemala City, Guatemala)</a:t>
            </a:r>
          </a:p>
          <a:p>
            <a:r>
              <a:rPr lang="en-US" dirty="0"/>
              <a:t>15% TBSA (often TBSA size over stated). </a:t>
            </a:r>
          </a:p>
          <a:p>
            <a:r>
              <a:rPr lang="en-US" dirty="0"/>
              <a:t>Heal via secondary intent (time)</a:t>
            </a:r>
          </a:p>
        </p:txBody>
      </p:sp>
    </p:spTree>
    <p:extLst>
      <p:ext uri="{BB962C8B-B14F-4D97-AF65-F5344CB8AC3E}">
        <p14:creationId xmlns:p14="http://schemas.microsoft.com/office/powerpoint/2010/main" val="4100854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Death vs Deformity &amp; Disability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Most are burned bad enough to become disabled due to scar contracture and deformity but do not die</a:t>
            </a:r>
          </a:p>
          <a:p>
            <a:r>
              <a:rPr lang="en-US" dirty="0">
                <a:cs typeface="Times New Roman" panose="02020603050405020304" pitchFamily="18" charset="0"/>
              </a:rPr>
              <a:t>40% of deaths are often associated with individuals below the age of five.</a:t>
            </a:r>
          </a:p>
          <a:p>
            <a:r>
              <a:rPr lang="en-US" dirty="0">
                <a:cs typeface="Times New Roman" panose="02020603050405020304" pitchFamily="18" charset="0"/>
              </a:rPr>
              <a:t>Cooking Related– on the floor. Kids gathering around while foot is being prepared with hot water, oil.</a:t>
            </a:r>
          </a:p>
          <a:p>
            <a:r>
              <a:rPr lang="en-US" dirty="0">
                <a:cs typeface="Times New Roman" panose="02020603050405020304" pitchFamily="18" charset="0"/>
              </a:rPr>
              <a:t>Deliberate burns to treat convulsions</a:t>
            </a:r>
          </a:p>
          <a:p>
            <a:r>
              <a:rPr lang="en-US" dirty="0" err="1">
                <a:cs typeface="Times New Roman" panose="02020603050405020304" pitchFamily="18" charset="0"/>
              </a:rPr>
              <a:t>Harmattan</a:t>
            </a:r>
            <a:r>
              <a:rPr lang="en-US" dirty="0">
                <a:cs typeface="Times New Roman" panose="02020603050405020304" pitchFamily="18" charset="0"/>
              </a:rPr>
              <a:t> season: cold and dry- need for more fires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095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Deformity &amp; Disability- Body Locations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Neck, Face, Hands, Groin, Feet</a:t>
            </a:r>
          </a:p>
          <a:p>
            <a:r>
              <a:rPr lang="en-US" dirty="0">
                <a:cs typeface="Times New Roman" panose="02020603050405020304" pitchFamily="18" charset="0"/>
              </a:rPr>
              <a:t>Cost of Care and Intervention- Average Nigerian burn victim earns less than 5 dollars/day. Not affordable.</a:t>
            </a:r>
          </a:p>
          <a:p>
            <a:r>
              <a:rPr lang="en-US" dirty="0">
                <a:cs typeface="Times New Roman" panose="02020603050405020304" pitchFamily="18" charset="0"/>
              </a:rPr>
              <a:t>Traditional Healers: Engine oil, palm oil, dry salt, raw eggs</a:t>
            </a:r>
          </a:p>
          <a:p>
            <a:r>
              <a:rPr lang="en-US" dirty="0">
                <a:cs typeface="Times New Roman" panose="02020603050405020304" pitchFamily="18" charset="0"/>
              </a:rPr>
              <a:t>“Cool the burn”-10 to 20 minutes can reduce complication rate by 50%. </a:t>
            </a:r>
          </a:p>
          <a:p>
            <a:r>
              <a:rPr lang="en-US" dirty="0">
                <a:cs typeface="Times New Roman" panose="02020603050405020304" pitchFamily="18" charset="0"/>
              </a:rPr>
              <a:t>Lack of literacy may lead to mistrust of other forms of knowledge</a:t>
            </a:r>
          </a:p>
          <a:p>
            <a:r>
              <a:rPr lang="en-US" dirty="0">
                <a:cs typeface="Times New Roman" panose="02020603050405020304" pitchFamily="18" charset="0"/>
              </a:rPr>
              <a:t>Lack of infrastructure to manage or care long term</a:t>
            </a:r>
          </a:p>
          <a:p>
            <a:r>
              <a:rPr lang="en-US" dirty="0">
                <a:cs typeface="Times New Roman" panose="02020603050405020304" pitchFamily="18" charset="0"/>
              </a:rPr>
              <a:t>Poverty</a:t>
            </a:r>
          </a:p>
          <a:p>
            <a:pPr marL="0" indent="0">
              <a:buNone/>
            </a:pP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22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Points to 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Being burned is chapter 1 of a story without an ending</a:t>
            </a:r>
          </a:p>
          <a:p>
            <a:r>
              <a:rPr lang="en-US" dirty="0">
                <a:cs typeface="Times New Roman" panose="02020603050405020304" pitchFamily="18" charset="0"/>
              </a:rPr>
              <a:t>Hands and face are “windows to the world”</a:t>
            </a:r>
          </a:p>
          <a:p>
            <a:r>
              <a:rPr lang="en-US" dirty="0">
                <a:cs typeface="Times New Roman" panose="02020603050405020304" pitchFamily="18" charset="0"/>
              </a:rPr>
              <a:t>Position of comfort is position of Deformity</a:t>
            </a:r>
          </a:p>
          <a:p>
            <a:r>
              <a:rPr lang="en-US" dirty="0">
                <a:cs typeface="Times New Roman" panose="02020603050405020304" pitchFamily="18" charset="0"/>
              </a:rPr>
              <a:t>Young people scar more than older people</a:t>
            </a:r>
          </a:p>
          <a:p>
            <a:r>
              <a:rPr lang="en-US" dirty="0">
                <a:cs typeface="Times New Roman" panose="02020603050405020304" pitchFamily="18" charset="0"/>
              </a:rPr>
              <a:t>Joints scar more than “non joints”– sheering (neck, shoulder, hand)</a:t>
            </a:r>
          </a:p>
          <a:p>
            <a:r>
              <a:rPr lang="en-US" dirty="0">
                <a:cs typeface="Times New Roman" panose="02020603050405020304" pitchFamily="18" charset="0"/>
              </a:rPr>
              <a:t>Darker skin people scar more than fair skinned people</a:t>
            </a:r>
          </a:p>
          <a:p>
            <a:r>
              <a:rPr lang="en-US" dirty="0">
                <a:cs typeface="Times New Roman" panose="02020603050405020304" pitchFamily="18" charset="0"/>
              </a:rPr>
              <a:t>…so we have the “perfect storm” here- </a:t>
            </a:r>
          </a:p>
        </p:txBody>
      </p:sp>
    </p:spTree>
    <p:extLst>
      <p:ext uri="{BB962C8B-B14F-4D97-AF65-F5344CB8AC3E}">
        <p14:creationId xmlns:p14="http://schemas.microsoft.com/office/powerpoint/2010/main" val="33811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Ajiboye Oluwatoyin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152" y="1895199"/>
            <a:ext cx="3277158" cy="4351338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528" y="1895199"/>
            <a:ext cx="3274116" cy="436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395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462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Purpose of this mission.</vt:lpstr>
      <vt:lpstr>Why Nigeria?</vt:lpstr>
      <vt:lpstr>Global Burn Epidemiology=Nigerian Burn Epidemiology</vt:lpstr>
      <vt:lpstr>Death vs Deformity &amp; Disability</vt:lpstr>
      <vt:lpstr>Deformity &amp; Disability- Body Locations</vt:lpstr>
      <vt:lpstr>Key Points to Remember</vt:lpstr>
      <vt:lpstr>Ajiboye Oluwatoyin</vt:lpstr>
    </vt:vector>
  </TitlesOfParts>
  <Company>Select Medical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Sieller, Richard</dc:creator>
  <cp:lastModifiedBy>siellermason12@gmail.com</cp:lastModifiedBy>
  <cp:revision>11</cp:revision>
  <dcterms:created xsi:type="dcterms:W3CDTF">2022-05-12T16:35:56Z</dcterms:created>
  <dcterms:modified xsi:type="dcterms:W3CDTF">2022-06-28T23:18:07Z</dcterms:modified>
</cp:coreProperties>
</file>